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2" r:id="rId4"/>
    <p:sldId id="275" r:id="rId5"/>
    <p:sldId id="271" r:id="rId6"/>
    <p:sldId id="270" r:id="rId7"/>
    <p:sldId id="273" r:id="rId8"/>
    <p:sldId id="259" r:id="rId9"/>
    <p:sldId id="260" r:id="rId10"/>
    <p:sldId id="277" r:id="rId11"/>
    <p:sldId id="276" r:id="rId12"/>
    <p:sldId id="269" r:id="rId13"/>
    <p:sldId id="268" r:id="rId14"/>
    <p:sldId id="263" r:id="rId15"/>
    <p:sldId id="278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94"/>
  </p:normalViewPr>
  <p:slideViewPr>
    <p:cSldViewPr snapToGrid="0" snapToObjects="1">
      <p:cViewPr>
        <p:scale>
          <a:sx n="101" d="100"/>
          <a:sy n="101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C9B00-87FE-9F43-B6D6-D7113365D413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B467E8-DF68-9B45-AD42-1995BA3E33C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404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B467E8-DF68-9B45-AD42-1995BA3E33C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4874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5D1D6-B3F8-534F-804D-CFE48A134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BC160-5CE4-504A-A4F9-68A23F337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BA3F5-43AC-F44F-8A1A-0238B85F4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6D663-CD2E-8649-AF5D-A4C7045EE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58984-AFE2-C34B-BA0D-5E118AD9E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9379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BFCC-90F0-FE4C-9656-1B96055A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58E72-8BC7-F843-8B7B-3CF67C673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BDCBE-6F9F-2F43-8736-36BD9318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BCB6F-0F58-6A4E-9D22-BF9259EE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013E2-A046-9240-A9C5-2551953E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97536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A05216-DF75-E14F-ABE7-47D679C8B3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C26B4-826C-B44F-8B42-F3163539C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C6CC1-B27F-D741-B8FC-8BCCA624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247D-4437-ED4D-B00A-2525EF11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40A8-0CE8-214E-8BDB-7F14844F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676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A553-D4D5-C140-970F-8B6E1A6D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B49EA-A366-0246-A7BC-9E01F7651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4D10A-F81D-6043-A0F8-160B90C3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14728-65A2-B742-B8AA-A0997F7AE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AFF9F-7B6F-604E-BEC0-A72AC7AE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108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2136-6957-C341-885B-263DDB211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8663F-303E-E34A-A893-D52E57431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A70E-CC4F-0D4F-8820-6F034A678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F88F0-0F88-D145-8083-CDD30057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88EA1-47D9-AF4F-9B7C-6FDFFC7D6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304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63C3-C9DE-E94C-B55B-136ACE8D7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D9CF-A1D9-3C41-8D99-6C99DF03E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BA4E4-7DE3-B64A-B3C0-6A27B7A77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C8E08-05B8-FA49-9F5D-87504E3CB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9CC7E-3B96-E84D-865F-D5F134EC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80D56-A39A-514F-B7C0-F324F740D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412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F979-572E-814C-BAA1-EE23C08AA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AEC7E-732B-3B4D-A72A-AA9ED13A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BCA5E9-9137-F340-8787-1B8B60B0F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92007-26D4-C24D-B823-84CBD7FB7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7F3A28-23DD-EF47-BC0C-1FEDF56134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14EBA-DD8B-6940-8044-2F88881F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D3026-EA48-304B-A2B5-1793CEF9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1A64F-5C84-B245-95C2-02B06AB6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974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F0B10-04A1-D54E-B148-FC351A5C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E08ED-EE50-CD49-940F-5844F68C7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B882D-5CE9-4643-BCAF-D7F4542A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6F7FA-4AA8-AB48-8F9E-10D476D3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40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18B485-D048-0448-881F-2BDA33DF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7C664-8F41-8449-9D1C-790D6EA77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0BE91-C418-6A4B-97E6-63474DB8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2478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029A4-DF76-A440-B3F8-033C9060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9A4DE-0CD6-614C-A194-13F1E3B4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CBD85-E9A9-A246-AA5F-1E7447539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BAC0A-A8DB-DC47-9A54-3B316B39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CC947-6DD6-D34F-8D5B-D670ADEB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1A738-8813-E343-AF7C-213B7EB46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679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3CD9-B1B8-F54F-BACD-AA3C70BC6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6B98F-A06B-4C45-9BE4-42BA7D3CE5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C80FE-9325-484B-900D-5B1A68589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66FF4-CB99-7C42-888F-A34CF7DD3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25979-6C96-9F47-B4F6-415650607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A25F9-ADD9-3446-BF91-BDB29538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856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A69E7-6CE7-F146-A842-84019B5C7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846E5-3EED-464D-B0ED-FA62CE619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51F8F-697A-3E45-9F7E-83D67BFC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9AA72-337F-F944-A13F-ECCBDDD96C19}" type="datetimeFigureOut">
              <a:rPr lang="en-DE" smtClean="0"/>
              <a:t>01.07.21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7F114-4789-CF4D-9D73-BA488D4C8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2EF71-3AB1-424C-A83C-4F595899C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9C5C1-C3DB-D449-8B02-8CE18D329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66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F70F-2D03-464D-BEC5-4D4A068F79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EAA24-5A9F-4E4E-AB96-D75E58C8D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6853175"/>
          </a:xfrm>
          <a:gradFill flip="none" rotWithShape="1">
            <a:gsLst>
              <a:gs pos="0">
                <a:schemeClr val="accent3">
                  <a:lumMod val="84496"/>
                  <a:lumOff val="15504"/>
                  <a:alpha val="0"/>
                </a:schemeClr>
              </a:gs>
              <a:gs pos="93000">
                <a:schemeClr val="accent3">
                  <a:lumMod val="89000"/>
                </a:schemeClr>
              </a:gs>
              <a:gs pos="98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2700000" scaled="1"/>
            <a:tileRect/>
          </a:gradFill>
        </p:spPr>
        <p:txBody>
          <a:bodyPr>
            <a:normAutofit/>
          </a:bodyPr>
          <a:lstStyle/>
          <a:p>
            <a:endParaRPr lang="en-DE" sz="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CD98ED-8549-6D4B-8557-2BFD088C4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5852280"/>
            <a:ext cx="9144000" cy="1098395"/>
          </a:xfrm>
        </p:spPr>
        <p:txBody>
          <a:bodyPr>
            <a:normAutofit/>
          </a:bodyPr>
          <a:lstStyle/>
          <a:p>
            <a:pPr algn="r"/>
            <a:r>
              <a:rPr lang="en-DE" dirty="0">
                <a:solidFill>
                  <a:srgbClr val="FFFFFF"/>
                </a:solidFill>
              </a:rPr>
              <a:t>Sathiya Raju &amp; Pedro Pablo Errázuriz</a:t>
            </a:r>
          </a:p>
          <a:p>
            <a:pPr algn="r"/>
            <a:r>
              <a:rPr lang="en-DE" dirty="0">
                <a:solidFill>
                  <a:srgbClr val="FFFFFF"/>
                </a:solidFill>
              </a:rPr>
              <a:t>Ironhacks Data Analysis Bootcamp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1200C-786B-7746-8211-426D6E8C92DB}"/>
              </a:ext>
            </a:extLst>
          </p:cNvPr>
          <p:cNvSpPr txBox="1"/>
          <p:nvPr/>
        </p:nvSpPr>
        <p:spPr>
          <a:xfrm>
            <a:off x="1878228" y="4825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5400" dirty="0"/>
              <a:t>Attitudes towards the Church in Chile</a:t>
            </a:r>
          </a:p>
          <a:p>
            <a:pPr algn="ctr"/>
            <a:r>
              <a:rPr lang="en-DE" sz="4400" dirty="0"/>
              <a:t>A time series analysis of Latinobarometer survey </a:t>
            </a:r>
            <a:br>
              <a:rPr lang="en-DE" dirty="0"/>
            </a:br>
            <a:endParaRPr lang="en-DE" sz="4400" dirty="0"/>
          </a:p>
        </p:txBody>
      </p:sp>
    </p:spTree>
    <p:extLst>
      <p:ext uri="{BB962C8B-B14F-4D97-AF65-F5344CB8AC3E}">
        <p14:creationId xmlns:p14="http://schemas.microsoft.com/office/powerpoint/2010/main" val="14569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F744B-B470-8A46-BD12-B8132AAA2E2E}"/>
              </a:ext>
            </a:extLst>
          </p:cNvPr>
          <p:cNvSpPr txBox="1"/>
          <p:nvPr/>
        </p:nvSpPr>
        <p:spPr>
          <a:xfrm>
            <a:off x="4353537" y="2549519"/>
            <a:ext cx="3484926" cy="1569660"/>
          </a:xfrm>
          <a:prstGeom prst="rect">
            <a:avLst/>
          </a:prstGeom>
          <a:gradFill>
            <a:gsLst>
              <a:gs pos="0">
                <a:schemeClr val="accent3">
                  <a:lumMod val="84496"/>
                  <a:lumOff val="15504"/>
                  <a:alpha val="0"/>
                </a:schemeClr>
              </a:gs>
              <a:gs pos="93000">
                <a:schemeClr val="accent3">
                  <a:lumMod val="89000"/>
                </a:schemeClr>
              </a:gs>
              <a:gs pos="98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n-DE" sz="9600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793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98E523E-0692-1445-9C4A-4449B9ABD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" r="2" b="2"/>
          <a:stretch/>
        </p:blipFill>
        <p:spPr bwMode="auto"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9BD74-A44A-F24B-9A73-E223A03B0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54" r="-2" b="20470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98D87D2-AD08-0B4B-85D4-F67DF957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" b="-1"/>
          <a:stretch/>
        </p:blipFill>
        <p:spPr bwMode="auto"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FCF752-D5B6-C74A-850A-29C1A4EA0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" r="2" b="8914"/>
          <a:stretch/>
        </p:blipFill>
        <p:spPr bwMode="auto"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DEC94E2-7E02-D945-A3F5-382B07357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" r="13978" b="-2"/>
          <a:stretch/>
        </p:blipFill>
        <p:spPr bwMode="auto"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44EEA-C11D-084C-93C0-D75E599B4B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497" r="26162" b="2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12BAB-9BA4-7640-B079-167FE8AF2453}"/>
              </a:ext>
            </a:extLst>
          </p:cNvPr>
          <p:cNvSpPr txBox="1"/>
          <p:nvPr/>
        </p:nvSpPr>
        <p:spPr>
          <a:xfrm>
            <a:off x="4117336" y="2644170"/>
            <a:ext cx="3484926" cy="1569660"/>
          </a:xfrm>
          <a:prstGeom prst="rect">
            <a:avLst/>
          </a:prstGeom>
          <a:gradFill>
            <a:gsLst>
              <a:gs pos="0">
                <a:schemeClr val="accent3">
                  <a:lumMod val="84496"/>
                  <a:lumOff val="15504"/>
                  <a:alpha val="0"/>
                </a:schemeClr>
              </a:gs>
              <a:gs pos="93000">
                <a:schemeClr val="accent3">
                  <a:lumMod val="89000"/>
                </a:schemeClr>
              </a:gs>
              <a:gs pos="98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n-DE" sz="9600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13776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D966-411F-A148-A820-F11204D3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5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ONG Red Sobrevivientes database – sexual abuse denounces by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C9ECF-A26B-7249-AFF5-22155B27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7" y="1183490"/>
            <a:ext cx="9419875" cy="5674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7A5EB-0678-0C42-B8E0-4DA09105AAE6}"/>
              </a:ext>
            </a:extLst>
          </p:cNvPr>
          <p:cNvSpPr txBox="1"/>
          <p:nvPr/>
        </p:nvSpPr>
        <p:spPr>
          <a:xfrm>
            <a:off x="10062519" y="6574997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ONG Red Sobrevivientes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2B1A3-9392-F949-B856-6856255A1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075" y="774700"/>
            <a:ext cx="1536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D966-411F-A148-A820-F11204D3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5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ONG Red Sobrevivientes database – sexual abuse denounces by year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C9ECF-A26B-7249-AFF5-22155B27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7" y="1183490"/>
            <a:ext cx="9419875" cy="5674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0B410-EB4B-6A4E-B60F-83841B577B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1791295" y="1475170"/>
            <a:ext cx="7402132" cy="486820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4961FC-DAD9-D943-AD5A-B62C3278C044}"/>
              </a:ext>
            </a:extLst>
          </p:cNvPr>
          <p:cNvSpPr txBox="1"/>
          <p:nvPr/>
        </p:nvSpPr>
        <p:spPr>
          <a:xfrm>
            <a:off x="10062519" y="6574997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ONG Red Sobrevivientes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5B56CF-1DDE-9348-B732-21868780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8075" y="774700"/>
            <a:ext cx="15367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72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518F-C81B-DF4E-9596-3611AC09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DE" dirty="0"/>
              <a:t>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9A967-4314-6649-A976-748231149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posible to </a:t>
            </a:r>
            <a:r>
              <a:rPr lang="es-ES" dirty="0" err="1"/>
              <a:t>perceive</a:t>
            </a:r>
            <a:r>
              <a:rPr lang="es-ES" dirty="0"/>
              <a:t> a </a:t>
            </a:r>
            <a:r>
              <a:rPr lang="es-ES" dirty="0" err="1"/>
              <a:t>correlation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trust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Church</a:t>
            </a:r>
            <a:r>
              <a:rPr lang="es-ES" dirty="0"/>
              <a:t>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emergence</a:t>
            </a:r>
            <a:r>
              <a:rPr lang="es-ES" dirty="0"/>
              <a:t> of sexual abuse </a:t>
            </a:r>
            <a:r>
              <a:rPr lang="es-ES" dirty="0" err="1"/>
              <a:t>denounces</a:t>
            </a:r>
            <a:r>
              <a:rPr lang="es-ES" dirty="0"/>
              <a:t> </a:t>
            </a:r>
            <a:r>
              <a:rPr lang="es-ES" dirty="0" err="1"/>
              <a:t>involving</a:t>
            </a:r>
            <a:r>
              <a:rPr lang="es-ES" dirty="0"/>
              <a:t> </a:t>
            </a:r>
            <a:r>
              <a:rPr lang="es-ES" dirty="0" err="1"/>
              <a:t>members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Church</a:t>
            </a:r>
            <a:r>
              <a:rPr lang="es-ES" dirty="0"/>
              <a:t>. </a:t>
            </a:r>
            <a:endParaRPr lang="en-DE" dirty="0"/>
          </a:p>
          <a:p>
            <a:r>
              <a:rPr lang="en-DE" dirty="0"/>
              <a:t>Our analysis does not allow to quantify the effect of each denounce in particular. </a:t>
            </a:r>
          </a:p>
          <a:p>
            <a:r>
              <a:rPr lang="en-DE" dirty="0"/>
              <a:t>Regardless, at the same time the Trust in the Church experienced a sharp decreased, denounces amounted, and social and institutional habits changed, encouraging victims to speak up and judicial processes move forward. </a:t>
            </a:r>
          </a:p>
          <a:p>
            <a:r>
              <a:rPr lang="en-DE" dirty="0"/>
              <a:t>Interesting further analysis should include comparisson countries that have gone through similar processes, i.e. Ireland.  </a:t>
            </a:r>
          </a:p>
        </p:txBody>
      </p:sp>
    </p:spTree>
    <p:extLst>
      <p:ext uri="{BB962C8B-B14F-4D97-AF65-F5344CB8AC3E}">
        <p14:creationId xmlns:p14="http://schemas.microsoft.com/office/powerpoint/2010/main" val="1063698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A76AA-B291-EF4E-8001-B310A280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200" y="1870242"/>
            <a:ext cx="5816600" cy="23969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4000" dirty="0">
                <a:solidFill>
                  <a:schemeClr val="bg1"/>
                </a:solidFill>
              </a:rPr>
              <a:t>Thank you</a:t>
            </a:r>
          </a:p>
          <a:p>
            <a:pPr marL="0" indent="0" algn="ctr">
              <a:buNone/>
            </a:pPr>
            <a:r>
              <a:rPr lang="en-DE" sz="4000" dirty="0">
                <a:solidFill>
                  <a:schemeClr val="bg1"/>
                </a:solidFill>
              </a:rPr>
              <a:t>Muchas gracias</a:t>
            </a:r>
          </a:p>
          <a:p>
            <a:pPr marL="0" indent="0" algn="ctr">
              <a:buNone/>
            </a:pPr>
            <a:r>
              <a:rPr lang="en-DE" sz="4000" dirty="0">
                <a:solidFill>
                  <a:schemeClr val="bg1"/>
                </a:solidFill>
              </a:rPr>
              <a:t>Vielen Dank</a:t>
            </a:r>
          </a:p>
          <a:p>
            <a:pPr marL="0" indent="0" algn="ctr">
              <a:buNone/>
            </a:pPr>
            <a:endParaRPr lang="en-DE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59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02C094-F14B-A842-8E0B-18ACAAF8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8" y="1518319"/>
            <a:ext cx="8201378" cy="5327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12E9FF-C35B-D24C-87DC-367765BA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828" y="12357"/>
            <a:ext cx="3236583" cy="40049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7AFF54-1AB3-144C-A4B2-03471DA45B08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107557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 and other countries - comparisson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CAC98-3C25-754C-9167-F5484852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8" y="1585427"/>
            <a:ext cx="8091342" cy="527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EE7CC-0298-A54A-9B33-F996026D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28" y="24713"/>
            <a:ext cx="3130081" cy="40035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70D2E-4C3D-6240-A747-79EEADB313A4}"/>
              </a:ext>
            </a:extLst>
          </p:cNvPr>
          <p:cNvSpPr/>
          <p:nvPr/>
        </p:nvSpPr>
        <p:spPr>
          <a:xfrm>
            <a:off x="8612660" y="1585427"/>
            <a:ext cx="45719" cy="5247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061048-CCB0-4444-84C9-7F77EEF14BFF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426073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 and other countries - comparisson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3CAC98-3C25-754C-9167-F5484852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88" y="1585427"/>
            <a:ext cx="8091342" cy="527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0EE7CC-0298-A54A-9B33-F996026D6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828" y="24713"/>
            <a:ext cx="3130081" cy="40035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70D2E-4C3D-6240-A747-79EEADB313A4}"/>
              </a:ext>
            </a:extLst>
          </p:cNvPr>
          <p:cNvSpPr/>
          <p:nvPr/>
        </p:nvSpPr>
        <p:spPr>
          <a:xfrm>
            <a:off x="8612660" y="1585427"/>
            <a:ext cx="45719" cy="5247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226D1EA-7B0F-1C40-BDC1-406962878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696" y="4485130"/>
            <a:ext cx="2192489" cy="15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1C0488-E9ED-2148-A47B-76DFC79AE447}"/>
              </a:ext>
            </a:extLst>
          </p:cNvPr>
          <p:cNvCxnSpPr>
            <a:cxnSpLocks/>
          </p:cNvCxnSpPr>
          <p:nvPr/>
        </p:nvCxnSpPr>
        <p:spPr>
          <a:xfrm flipH="1" flipV="1">
            <a:off x="7068066" y="2928551"/>
            <a:ext cx="2194630" cy="1556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DB0F57-4BD9-8E48-BA0E-462ACCA16310}"/>
              </a:ext>
            </a:extLst>
          </p:cNvPr>
          <p:cNvCxnSpPr/>
          <p:nvPr/>
        </p:nvCxnSpPr>
        <p:spPr>
          <a:xfrm flipH="1">
            <a:off x="7043351" y="6035302"/>
            <a:ext cx="2219345" cy="60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79E233-4A88-D54F-B934-EF4182BAB635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1576582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 and other countries - comparisson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F7BDF-6744-6349-AA6F-257B70AA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84" y="1620535"/>
            <a:ext cx="7782424" cy="5093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374114-74E4-D240-B37D-56D1E214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368" y="0"/>
            <a:ext cx="3229941" cy="3981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ED0C62-02CE-5D44-851C-5297A3D90B25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286514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0199" y="123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 and other countries - comparisson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6C86D-9C43-BC4A-B68C-2753DABA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0" y="1610142"/>
            <a:ext cx="8065507" cy="5235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53B4E-1782-184C-99B9-E54D2460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653" y="12356"/>
            <a:ext cx="3353638" cy="3966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8CC614-93C2-F749-9436-C15A66A21648}"/>
              </a:ext>
            </a:extLst>
          </p:cNvPr>
          <p:cNvSpPr/>
          <p:nvPr/>
        </p:nvSpPr>
        <p:spPr>
          <a:xfrm>
            <a:off x="8584016" y="1610141"/>
            <a:ext cx="45719" cy="5247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89EB5-CB35-5D45-AB5C-0F4314E19D78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136887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64A-59FD-4A44-B063-FFAF9C4F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6967" y="123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2000" dirty="0"/>
              <a:t>T</a:t>
            </a:r>
            <a:r>
              <a:rPr lang="en-DE" sz="2000" dirty="0"/>
              <a:t>rust in the Church in Chile and other countries - comparisson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D8E70-89CC-C64C-8DF6-CEDDC3F0E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9" y="1997214"/>
            <a:ext cx="7498904" cy="4848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23866-4994-D741-8960-DEB84933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441" y="0"/>
            <a:ext cx="3316756" cy="3991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D7644-A7DB-BE42-AD43-461A42403FAB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2450566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90DB2-26A8-B247-8BCD-C484C7CE7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566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Trust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Church</a:t>
            </a:r>
            <a:r>
              <a:rPr lang="es-ES" dirty="0"/>
              <a:t> in Chile </a:t>
            </a:r>
            <a:r>
              <a:rPr lang="es-ES" dirty="0" err="1"/>
              <a:t>disaggregated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gender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2D9F9-5C77-FD47-AD3E-F7397735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3" y="1336818"/>
            <a:ext cx="8351397" cy="5412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786AE-C824-7F46-BCE8-8CD82EB8237D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349995-8A42-C94B-904E-D716E3E583FD}"/>
              </a:ext>
            </a:extLst>
          </p:cNvPr>
          <p:cNvSpPr/>
          <p:nvPr/>
        </p:nvSpPr>
        <p:spPr>
          <a:xfrm flipH="1">
            <a:off x="9203711" y="1342115"/>
            <a:ext cx="45719" cy="5521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F00E4F-F5A4-E441-B13E-93C2D176C323}"/>
              </a:ext>
            </a:extLst>
          </p:cNvPr>
          <p:cNvSpPr/>
          <p:nvPr/>
        </p:nvSpPr>
        <p:spPr>
          <a:xfrm>
            <a:off x="877123" y="1202415"/>
            <a:ext cx="45719" cy="5247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837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D896-4D4D-1140-8007-F5D0792D4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751" y="37988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Relative decrease in trust in the Church by cohort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6C4B9-9545-AE48-B3A8-1BD3E031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8" y="1280766"/>
            <a:ext cx="8542977" cy="5453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492D6A-C78E-5A42-9A09-7A0FE1C29F58}"/>
              </a:ext>
            </a:extLst>
          </p:cNvPr>
          <p:cNvSpPr/>
          <p:nvPr/>
        </p:nvSpPr>
        <p:spPr>
          <a:xfrm flipH="1">
            <a:off x="9662985" y="1486572"/>
            <a:ext cx="45719" cy="5247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9F408-E6E5-E141-ACB7-420C9765294C}"/>
              </a:ext>
            </a:extLst>
          </p:cNvPr>
          <p:cNvSpPr txBox="1"/>
          <p:nvPr/>
        </p:nvSpPr>
        <p:spPr>
          <a:xfrm>
            <a:off x="9811266" y="6568644"/>
            <a:ext cx="2582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DE" sz="1200" dirty="0">
                <a:solidFill>
                  <a:schemeClr val="bg2">
                    <a:lumMod val="50000"/>
                  </a:schemeClr>
                </a:solidFill>
              </a:rPr>
              <a:t>ource: Latinobarometer 1995-2018</a:t>
            </a:r>
          </a:p>
        </p:txBody>
      </p:sp>
    </p:spTree>
    <p:extLst>
      <p:ext uri="{BB962C8B-B14F-4D97-AF65-F5344CB8AC3E}">
        <p14:creationId xmlns:p14="http://schemas.microsoft.com/office/powerpoint/2010/main" val="12184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293</Words>
  <Application>Microsoft Macintosh PowerPoint</Application>
  <PresentationFormat>Widescreen</PresentationFormat>
  <Paragraphs>35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Trust in the Church in Chile</vt:lpstr>
      <vt:lpstr>Trust in the Church in Chile and other countries - comparisson</vt:lpstr>
      <vt:lpstr>Trust in the Church in Chile and other countries - comparisson</vt:lpstr>
      <vt:lpstr>Trust in the Church in Chile and other countries - comparisson</vt:lpstr>
      <vt:lpstr>Trust in the Church in Chile and other countries - comparisson</vt:lpstr>
      <vt:lpstr>Trust in the Church in Chile and other countries - comparisson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FERNANDO MARIN KOHAN</dc:creator>
  <cp:lastModifiedBy>RAFAEL FERNANDO MARIN KOHAN</cp:lastModifiedBy>
  <cp:revision>22</cp:revision>
  <dcterms:created xsi:type="dcterms:W3CDTF">2021-07-01T08:17:45Z</dcterms:created>
  <dcterms:modified xsi:type="dcterms:W3CDTF">2021-07-02T08:00:13Z</dcterms:modified>
</cp:coreProperties>
</file>